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Bebas Neue"/>
      <p:regular r:id="rId15"/>
    </p:embeddedFont>
    <p:embeddedFont>
      <p:font typeface="Libre Caslon Tex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ebasNeue-regular.fntdata"/><Relationship Id="rId14" Type="http://schemas.openxmlformats.org/officeDocument/2006/relationships/slide" Target="slides/slide9.xml"/><Relationship Id="rId17" Type="http://schemas.openxmlformats.org/officeDocument/2006/relationships/font" Target="fonts/LibreCaslonText-bold.fntdata"/><Relationship Id="rId16" Type="http://schemas.openxmlformats.org/officeDocument/2006/relationships/font" Target="fonts/LibreCaslonTex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ibreCaslonTex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f5ea24c0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f5ea24c0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2c003da7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2c003da7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b64fc26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b64fc26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2c003da7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2c003da7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b840bfdad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b840bfdad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2c003da7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2c003da7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b840bfdad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b840bfdad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2c003da7f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2c003da7f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f5ea24c0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f5ea24c0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F4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news@franchisenews.fi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" y="4673825"/>
            <a:ext cx="9144000" cy="4755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0" y="0"/>
            <a:ext cx="9144000" cy="4673700"/>
          </a:xfrm>
          <a:prstGeom prst="rect">
            <a:avLst/>
          </a:prstGeom>
          <a:solidFill>
            <a:srgbClr val="000000">
              <a:alpha val="44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72750" y="2237525"/>
            <a:ext cx="8332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Ketju, Näytä tietä oppaissa</a:t>
            </a:r>
            <a:endParaRPr sz="55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37738" y="4673825"/>
            <a:ext cx="8848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Mediakortti 2025</a:t>
            </a:r>
            <a:endParaRPr sz="2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373" y="812800"/>
            <a:ext cx="1565573" cy="15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14500" y="3229325"/>
            <a:ext cx="59907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Tie Franchisingyrittäjäksi -opas</a:t>
            </a:r>
            <a:endParaRPr sz="3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Franchisingyrittäjänä suomessa -opas</a:t>
            </a:r>
            <a:endParaRPr sz="3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5480750" y="0"/>
            <a:ext cx="3662700" cy="485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7775" y="176775"/>
            <a:ext cx="87114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Tie Franchisingyrittäjäksi -opas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tavoittaa yrittämistä harkitsevat 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60375" y="1361125"/>
            <a:ext cx="4694400" cy="32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Tie Franchisingyrittäjäksi on kaikille franchisingyrittäjyydestä kiinnostuneille ja sitä suunnitteleville maksuton perusopas. 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on vakiintunut julkaisu, joka löytyy työllisyyspalveluista, ELY-keskuksista ja yritysneuvontapisteistä ympäri Suomen.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tuotetaan kolmessa muodossa: painettu opas, ladattava opas sekä franchisingyrittaja.fi -sivusto.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Ladattava opas jaetaan sähköpostilla noin 4000 ketjuyrittämisestä kiinnostuneelle sekä tuhansille sidosryhmiin kuuluville. Lisäksi opasta painetaan paperisena. Edellisen oppaan painos oli 1300 kpl.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julkaistaan vuosittain syksyllä.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98525" y="4794275"/>
            <a:ext cx="51633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0" l="5051" r="0" t="0"/>
          <a:stretch/>
        </p:blipFill>
        <p:spPr>
          <a:xfrm>
            <a:off x="5439100" y="0"/>
            <a:ext cx="3721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5261825" y="3272375"/>
            <a:ext cx="3898500" cy="10494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6008225" y="3351125"/>
            <a:ext cx="26898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OPAS tavoittaa yrittäjät tärkeässä mietintävaiheessa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813025" y="3939275"/>
            <a:ext cx="1945500" cy="855000"/>
          </a:xfrm>
          <a:prstGeom prst="rect">
            <a:avLst/>
          </a:prstGeom>
          <a:solidFill>
            <a:srgbClr val="BDA9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NYT A4-KOOSSA!</a:t>
            </a:r>
            <a:endParaRPr b="1" sz="5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5480750" y="0"/>
            <a:ext cx="3662700" cy="485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 amt="81000"/>
          </a:blip>
          <a:srcRect b="1195" l="2200" r="-432" t="0"/>
          <a:stretch/>
        </p:blipFill>
        <p:spPr>
          <a:xfrm>
            <a:off x="5480850" y="12850"/>
            <a:ext cx="3662676" cy="48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17775" y="176775"/>
            <a:ext cx="49440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Franchisingyrittäjänä suomessa -opas auttaa yrittäjyyden polulle Suomessa</a:t>
            </a: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 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04000" y="1726325"/>
            <a:ext cx="4750800" cy="29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Maahanmuuttotaustaisten osuus Suomen franchisingyrittäjistä kasvaa jatkuvasti. Franchisingyrittäjänä Suomessa -opas kertoo suomalaisen yrittäjyyden ja liiketoimintaympäristön pelisäännöt sekä auttaa ennakoimaan tiedossa olevat, usein toistuvat kipukohdat.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Opas tuotetaan suomeksi ja englanniksi kolmessa muodossa: painettu opas, ladattava opas sekä franchisingyrittaja.fi -sivuston Franchisingyrittäjänä Suomessa -osio.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Ladattava opas jaetaan sähköisesti tuhansille ketjuyrittämisestä kiinnostuneille sekä sidosryhmille.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5318575" y="1148700"/>
            <a:ext cx="3825600" cy="10494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5772600" y="1255450"/>
            <a:ext cx="33222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Yli 15%:lla franchisingyrittäjistä on </a:t>
            </a:r>
            <a:r>
              <a:rPr lang="fi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Maahanmuuttotausta! </a:t>
            </a:r>
            <a:r>
              <a:rPr lang="fi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5052100" y="944750"/>
            <a:ext cx="3760200" cy="21234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5052100" y="3152450"/>
            <a:ext cx="3760200" cy="14655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384725" y="146700"/>
            <a:ext cx="86445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YKSI sisältö, kolme näkyvyyttä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92675" y="944750"/>
            <a:ext cx="4325100" cy="36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Painettu opas</a:t>
            </a:r>
            <a:endParaRPr sz="21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Painettua opasta jaetaan mm. 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ketjujen kautta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yritysneuvontapisteiden kautta </a:t>
            </a:r>
            <a:r>
              <a:rPr lang="fi" sz="11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(työllisyyspalvelut, ELY- keskukset, kunnalliset yritysneuvojat jne.)</a:t>
            </a:r>
            <a:endParaRPr sz="11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sidosryhmien kautta </a:t>
            </a:r>
            <a:r>
              <a:rPr lang="fi" sz="11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(pankit ja muut rahoitusorganisaatiot, vakuutusyhtiöt, tilitoimistot)</a:t>
            </a:r>
            <a:endParaRPr sz="11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Suomen Franchising-Yhdistyksen, FranCon Franchise Consultingin, Ketju.fi:n ja Franchise Business Collegen kautta 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accent2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yrittäjyysinfoissa, koulutustilaisuuksissa, messuilla ja muissa tilaisuuksissa.</a:t>
            </a:r>
            <a:endParaRPr sz="1212">
              <a:solidFill>
                <a:schemeClr val="accent2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139100" y="998325"/>
            <a:ext cx="3586200" cy="20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LADATTAVA OPAS</a:t>
            </a:r>
            <a:endParaRPr sz="2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Pdf-muotoinen opas toimitetaan sähköpostilla yli 4000 ketjuyrittämisestä kiinnostuneelle sekä sadoille sidosryhmiin kuuluville. 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Oppaan</a:t>
            </a: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voi ladata sivustoilta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www.franchisenews.fi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-305593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13"/>
              <a:buFont typeface="Libre Caslon Text"/>
              <a:buChar char="●"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franchisingyrittaja.fi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139100" y="3219950"/>
            <a:ext cx="3586200" cy="12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Verkkosivusto</a:t>
            </a:r>
            <a:endParaRPr sz="13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Oppaan sisällöt ovat helposti käytettävässä verkkosivumuodossa sivustolla franchisingyrittaja.fi. 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256200" y="168600"/>
            <a:ext cx="47292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020">
                <a:latin typeface="Bebas Neue"/>
                <a:ea typeface="Bebas Neue"/>
                <a:cs typeface="Bebas Neue"/>
                <a:sym typeface="Bebas Neue"/>
              </a:rPr>
              <a:t>Onnistujatarina oppaaseen ja franchisingyrittaja.fi-sivustolle</a:t>
            </a: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256200" y="1273075"/>
            <a:ext cx="4926000" cy="30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11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Tavoita tarinoilla</a:t>
            </a:r>
            <a:endParaRPr sz="2012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Onnistujatarina innostaa yrittäjyydestä haaveilevaa: tässä ketjussa minäkin voisin onnistua.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Onnistujatarinassa yrittäjä pääsee pääosaan: mitä hän teki ennen yrittäjyyttä, millaisia vastuita hänellä yrittäjänä on, ja kuinka ketju on tukenut häntä onnistumaan. Lisäksi kerrotaan perustiedot ketjusta.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i" sz="201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Helppo toteutus</a:t>
            </a:r>
            <a:b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</a:b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Ketju täyttää lyhyen lomakkeen, jonka pohjalta Franchise News kirjoittaa ja taittaa onnistujatarinan. Onnistujatarina julkaistaan oppaassa sekä franchisingyrittaja.fi -sivustolla.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985100" y="1160825"/>
            <a:ext cx="3644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18250" y="4779300"/>
            <a:ext cx="5297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693" y="0"/>
            <a:ext cx="38333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84725" y="146725"/>
            <a:ext cx="86445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3120">
                <a:latin typeface="Bebas Neue"/>
                <a:ea typeface="Bebas Neue"/>
                <a:cs typeface="Bebas Neue"/>
                <a:sym typeface="Bebas Neue"/>
              </a:rPr>
              <a:t>Yrittäjärekrymainos</a:t>
            </a:r>
            <a:endParaRPr sz="312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93700" y="4793125"/>
            <a:ext cx="52911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2325" y="926317"/>
            <a:ext cx="3919200" cy="12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Näytä tietä oppaassa!</a:t>
            </a:r>
            <a:endParaRPr sz="13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200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Värikäs mainos on upea katseenvangitsija. Tulette huomatuksi puolen sivun, sivun tai aukeaman kokoisella rekrymainoksella. </a:t>
            </a:r>
            <a:endParaRPr sz="1200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900" y="0"/>
            <a:ext cx="3638100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600" y="2223280"/>
            <a:ext cx="3638100" cy="249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84725" y="185725"/>
            <a:ext cx="38619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3100">
                <a:latin typeface="Bebas Neue"/>
                <a:ea typeface="Bebas Neue"/>
                <a:cs typeface="Bebas Neue"/>
                <a:sym typeface="Bebas Neue"/>
              </a:rPr>
              <a:t>Mainoshinnat oppaissa</a:t>
            </a:r>
            <a:endParaRPr sz="31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980825" y="2834227"/>
            <a:ext cx="1995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Franchise News Day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424150" y="1576655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Onnistujatarina ja suuri rekrymainos (1+1 sivua)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424150" y="2547363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Koko sivun mainos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424150" y="3025771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Puolen sivun mainos, vaaka tai pysty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4110177" y="2547359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195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0 €    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424150" y="896975"/>
            <a:ext cx="3612000" cy="6360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Mainoskoko</a:t>
            </a:r>
            <a:endParaRPr b="1"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110175" y="896983"/>
            <a:ext cx="2000100" cy="6360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Hinta €</a:t>
            </a:r>
            <a:endParaRPr b="1"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4110177" y="3025164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1050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€     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424150" y="2068955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Aukeaman kokoinen mainos (2 sivua)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4110177" y="1576659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2950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€    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4110177" y="2062008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2950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€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6648375" y="2055025"/>
            <a:ext cx="2515200" cy="16302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6828050" y="2178450"/>
            <a:ext cx="23355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fi" sz="10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HUOM! Hinta sisältää mainoksen ja onnistujatarinan näkyvyyden myös franchisingyrittaja.fi -sivustolla koko vuoden ajan!</a:t>
            </a:r>
            <a:endParaRPr b="1" sz="10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5702025" y="331725"/>
            <a:ext cx="1945500" cy="855000"/>
          </a:xfrm>
          <a:prstGeom prst="rect">
            <a:avLst/>
          </a:prstGeom>
          <a:solidFill>
            <a:srgbClr val="BDA9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NYT A4-KOOSSA!</a:t>
            </a:r>
            <a:endParaRPr b="1" sz="5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424150" y="3504771"/>
            <a:ext cx="36120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Onnistujatarina (1 sivu)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110177" y="3504164"/>
            <a:ext cx="2000100" cy="4347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1950 €     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/>
          <p:nvPr/>
        </p:nvSpPr>
        <p:spPr>
          <a:xfrm>
            <a:off x="5446725" y="597450"/>
            <a:ext cx="3697200" cy="20367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373400" y="870400"/>
            <a:ext cx="5014500" cy="38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211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Aineiston tulee olla painovalmiissa muodossa </a:t>
            </a:r>
            <a:endParaRPr sz="2112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Tiedostomuoto: Korkealaatuinen pdf, jossa 300dpi resoluutio kuvissa. Toimittakaa painovalmis oppaan aineisto osoitteeseen </a:t>
            </a:r>
            <a:r>
              <a:rPr b="1" lang="fi" sz="1212" u="sng">
                <a:solidFill>
                  <a:srgbClr val="561345"/>
                </a:solidFill>
                <a:latin typeface="Libre Caslon Text"/>
                <a:ea typeface="Libre Caslon Text"/>
                <a:cs typeface="Libre Caslon Text"/>
                <a:sym typeface="Libre Caslon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news@franchisenews.fi</a:t>
            </a: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30.9. mennessä.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1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Mainoksen taittaminen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Tarvittaessa voimme taittaa mainoksen puolestanne. Toimittakaa silloin käytettävät kuvat JPEG- tai PNG-muodossa. </a:t>
            </a:r>
            <a:endParaRPr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Mainoksen taitto </a:t>
            </a:r>
            <a:r>
              <a:rPr b="1"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290 €.</a:t>
            </a:r>
            <a:endParaRPr b="1" sz="1212">
              <a:solidFill>
                <a:schemeClr val="dk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" sz="2012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Onnistujatarinan aineisto</a:t>
            </a:r>
            <a:endParaRPr sz="2012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212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Saatte lomakkeen täytettäväksenne. Toimittakaa sen lisäksi korkealaatuinen valokuva (ks. yllä).</a:t>
            </a:r>
            <a:endParaRPr sz="2012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2" name="Google Shape;152;p20"/>
          <p:cNvSpPr txBox="1"/>
          <p:nvPr>
            <p:ph type="title"/>
          </p:nvPr>
        </p:nvSpPr>
        <p:spPr>
          <a:xfrm>
            <a:off x="373400" y="209400"/>
            <a:ext cx="628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3100">
                <a:latin typeface="Bebas Neue"/>
                <a:ea typeface="Bebas Neue"/>
                <a:cs typeface="Bebas Neue"/>
                <a:sym typeface="Bebas Neue"/>
              </a:rPr>
              <a:t>Oppaiden </a:t>
            </a:r>
            <a:r>
              <a:rPr lang="fi" sz="3100">
                <a:latin typeface="Bebas Neue"/>
                <a:ea typeface="Bebas Neue"/>
                <a:cs typeface="Bebas Neue"/>
                <a:sym typeface="Bebas Neue"/>
              </a:rPr>
              <a:t>Aineiston toimittaminen</a:t>
            </a:r>
            <a:endParaRPr sz="31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50" y="4732375"/>
            <a:ext cx="9144000" cy="417000"/>
          </a:xfrm>
          <a:prstGeom prst="rect">
            <a:avLst/>
          </a:prstGeom>
          <a:solidFill>
            <a:srgbClr val="282A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3676" y="4750975"/>
            <a:ext cx="379802" cy="37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1771250" y="4779300"/>
            <a:ext cx="56016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·  040 912 6951 · mikko.laukkanen@franchisenews.fi </a:t>
            </a:r>
            <a:endParaRPr sz="11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5538000" y="697825"/>
            <a:ext cx="3606000" cy="18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" sz="2012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Mainoskoot</a:t>
            </a:r>
            <a:endParaRPr sz="2012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Aukeaman kokoinen mainos 	420 x 297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Koko sivun mainos		210 x 297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Puolen sivun mainos pysty	105 x 297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fi" sz="1212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Puolen sivun mainos vaaka	210 x 148 mm</a:t>
            </a:r>
            <a:endParaRPr sz="12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5446700" y="2776050"/>
            <a:ext cx="3697200" cy="1089300"/>
          </a:xfrm>
          <a:prstGeom prst="rect">
            <a:avLst/>
          </a:prstGeom>
          <a:solidFill>
            <a:srgbClr val="DED8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5538000" y="2858400"/>
            <a:ext cx="3606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912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Lisätiedot </a:t>
            </a:r>
            <a:r>
              <a:rPr lang="fi" sz="1912">
                <a:latin typeface="Bebas Neue"/>
                <a:ea typeface="Bebas Neue"/>
                <a:cs typeface="Bebas Neue"/>
                <a:sym typeface="Bebas Neue"/>
              </a:rPr>
              <a:t>aineiston toimittamisesta</a:t>
            </a:r>
            <a:br>
              <a:rPr lang="fi" sz="13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</a:br>
            <a:r>
              <a:rPr lang="fi" sz="1212">
                <a:latin typeface="Libre Caslon Text"/>
                <a:ea typeface="Libre Caslon Text"/>
                <a:cs typeface="Libre Caslon Text"/>
                <a:sym typeface="Libre Caslon Text"/>
              </a:rPr>
              <a:t>Ida Laukkanen</a:t>
            </a:r>
            <a:r>
              <a:rPr lang="fi" sz="12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, tuottaja</a:t>
            </a:r>
            <a:br>
              <a:rPr lang="fi" sz="12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</a:br>
            <a:r>
              <a:rPr lang="fi" sz="1212">
                <a:solidFill>
                  <a:srgbClr val="000000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news@franchisenews.fi </a:t>
            </a:r>
            <a:endParaRPr b="1" sz="1112">
              <a:solidFill>
                <a:srgbClr val="000000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7198550" y="118350"/>
            <a:ext cx="1945500" cy="855000"/>
          </a:xfrm>
          <a:prstGeom prst="rect">
            <a:avLst/>
          </a:prstGeom>
          <a:solidFill>
            <a:srgbClr val="BDA9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NYT A4-KOOSSA!</a:t>
            </a:r>
            <a:endParaRPr b="1" sz="512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125" y="0"/>
            <a:ext cx="9144000" cy="5033100"/>
          </a:xfrm>
          <a:prstGeom prst="rect">
            <a:avLst/>
          </a:prstGeom>
          <a:solidFill>
            <a:srgbClr val="000000">
              <a:alpha val="44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150" y="4673825"/>
            <a:ext cx="9144000" cy="475500"/>
          </a:xfrm>
          <a:prstGeom prst="rect">
            <a:avLst/>
          </a:prstGeom>
          <a:solidFill>
            <a:srgbClr val="5613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137750" y="4673825"/>
            <a:ext cx="8848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Mikko Laukkanen </a:t>
            </a:r>
            <a:r>
              <a:rPr lang="fi" sz="16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·</a:t>
            </a: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 040 912 6951 </a:t>
            </a:r>
            <a:r>
              <a:rPr lang="fi" sz="16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·</a:t>
            </a:r>
            <a:r>
              <a:rPr lang="fi" sz="12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 mikko.laukkanen@franchisenews.fi </a:t>
            </a:r>
            <a:endParaRPr sz="12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2522325" y="2414789"/>
            <a:ext cx="4099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4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Franchise News</a:t>
            </a:r>
            <a:endParaRPr sz="44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017" y="1327950"/>
            <a:ext cx="1194281" cy="11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