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Bebas Neue"/>
      <p:regular r:id="rId15"/>
    </p:embeddedFont>
    <p:embeddedFont>
      <p:font typeface="Libre Caslon Text"/>
      <p:regular r:id="rId16"/>
      <p:bold r:id="rId17"/>
      <p: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BebasNeue-regular.fntdata"/><Relationship Id="rId14" Type="http://schemas.openxmlformats.org/officeDocument/2006/relationships/slide" Target="slides/slide9.xml"/><Relationship Id="rId17" Type="http://schemas.openxmlformats.org/officeDocument/2006/relationships/font" Target="fonts/LibreCaslonText-bold.fntdata"/><Relationship Id="rId16" Type="http://schemas.openxmlformats.org/officeDocument/2006/relationships/font" Target="fonts/LibreCaslonTex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LibreCaslonTex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ff5ea24c0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ff5ea24c0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7303b24dcb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7303b24dcb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7303b24dcb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7303b24dcb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7303b24dcb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7303b24dcb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e241309014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e24130901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7303b24dc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7303b24dc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7303b24dcb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7303b24dc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7303b24dcb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7303b24dcb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7303b24dcb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7303b24dcb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4F4F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news@franchisenews.fi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50" y="4673825"/>
            <a:ext cx="9144000" cy="475500"/>
          </a:xfrm>
          <a:prstGeom prst="rect">
            <a:avLst/>
          </a:prstGeom>
          <a:solidFill>
            <a:srgbClr val="5613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50" y="0"/>
            <a:ext cx="9144000" cy="4673700"/>
          </a:xfrm>
          <a:prstGeom prst="rect">
            <a:avLst/>
          </a:prstGeom>
          <a:solidFill>
            <a:srgbClr val="000000">
              <a:alpha val="440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1885050" y="2237525"/>
            <a:ext cx="5374200" cy="9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5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Näy oppaissa!</a:t>
            </a:r>
            <a:endParaRPr sz="55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37750" y="4673825"/>
            <a:ext cx="88485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200">
                <a:solidFill>
                  <a:schemeClr val="lt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Mikko Laukkanen </a:t>
            </a:r>
            <a:r>
              <a:rPr lang="fi" sz="1600">
                <a:solidFill>
                  <a:schemeClr val="lt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·</a:t>
            </a:r>
            <a:r>
              <a:rPr lang="fi" sz="1200">
                <a:solidFill>
                  <a:schemeClr val="lt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  040 912 6951 </a:t>
            </a:r>
            <a:r>
              <a:rPr lang="fi" sz="1600">
                <a:solidFill>
                  <a:schemeClr val="lt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·</a:t>
            </a:r>
            <a:r>
              <a:rPr lang="fi" sz="1200">
                <a:solidFill>
                  <a:schemeClr val="lt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 mikko.laukkanen@franchisenews.fi </a:t>
            </a:r>
            <a:endParaRPr sz="1200">
              <a:solidFill>
                <a:schemeClr val="lt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9373" y="812800"/>
            <a:ext cx="1565573" cy="156559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2109913" y="3069850"/>
            <a:ext cx="4924500" cy="11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22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Kumppanien ja Sidosryhmien näkyvyys </a:t>
            </a:r>
            <a:endParaRPr sz="220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22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Tie </a:t>
            </a:r>
            <a:r>
              <a:rPr lang="fi" sz="22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Franchisingyrittäjäksi</a:t>
            </a:r>
            <a:r>
              <a:rPr lang="fi" sz="22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 -oppaissa</a:t>
            </a:r>
            <a:endParaRPr sz="220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22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MEDIAKORTTI 2025</a:t>
            </a:r>
            <a:endParaRPr sz="220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5480750" y="0"/>
            <a:ext cx="3662700" cy="4852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50" y="4732375"/>
            <a:ext cx="9144000" cy="417000"/>
          </a:xfrm>
          <a:prstGeom prst="rect">
            <a:avLst/>
          </a:prstGeom>
          <a:solidFill>
            <a:srgbClr val="282A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 txBox="1"/>
          <p:nvPr>
            <p:ph type="title"/>
          </p:nvPr>
        </p:nvSpPr>
        <p:spPr>
          <a:xfrm>
            <a:off x="317775" y="176775"/>
            <a:ext cx="8711400" cy="10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3120">
                <a:latin typeface="Bebas Neue"/>
                <a:ea typeface="Bebas Neue"/>
                <a:cs typeface="Bebas Neue"/>
                <a:sym typeface="Bebas Neue"/>
              </a:rPr>
              <a:t>Tie Franchisingyrittäjäksi -opas </a:t>
            </a:r>
            <a:endParaRPr sz="3120"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i" sz="3120">
                <a:latin typeface="Bebas Neue"/>
                <a:ea typeface="Bebas Neue"/>
                <a:cs typeface="Bebas Neue"/>
                <a:sym typeface="Bebas Neue"/>
              </a:rPr>
              <a:t>tavoittaa apua tarvitsevat yrittäjät</a:t>
            </a:r>
            <a:r>
              <a:rPr lang="fi" sz="3120">
                <a:latin typeface="Bebas Neue"/>
                <a:ea typeface="Bebas Neue"/>
                <a:cs typeface="Bebas Neue"/>
                <a:sym typeface="Bebas Neue"/>
              </a:rPr>
              <a:t>  </a:t>
            </a:r>
            <a:endParaRPr sz="3120"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460375" y="1361125"/>
            <a:ext cx="4694400" cy="329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Tie Franchisingyrittäjäksi on kaikille franchisingyrittäjille ja yrittäjyyttä aloittaville maksuton perusopas.  </a:t>
            </a:r>
            <a:endParaRPr sz="1212">
              <a:solidFill>
                <a:schemeClr val="dk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Opas on vakiintunut julkaisu, joka löytyy työllisyyspalveluista, ELY-keskuksista ja yritysneuvontapisteistä ympäri Suomen.</a:t>
            </a:r>
            <a:endParaRPr sz="1212">
              <a:solidFill>
                <a:schemeClr val="dk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Opas tuotetaan kolmessa muodossa: painettu opas, ladattava opas sekä franchisingyrittaja.fi -sivusto.</a:t>
            </a:r>
            <a:endParaRPr sz="1212">
              <a:solidFill>
                <a:schemeClr val="dk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Ladattava opas jaetaan sähköpostilla noin 4000 ketjuyrittämisestä kiinnostuneelle sekä tuhansille sidosryhmiin kuuluville. Lisäksi opasta painetaan paperisena. Edellisen oppaan painos oli 1300 kpl.</a:t>
            </a:r>
            <a:endParaRPr sz="1212">
              <a:solidFill>
                <a:schemeClr val="dk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SzPts val="1100"/>
              <a:buNone/>
            </a:pPr>
            <a:r>
              <a:rPr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Opas julkaistaan vuosittain syksyllä.</a:t>
            </a:r>
            <a:endParaRPr sz="1212">
              <a:solidFill>
                <a:schemeClr val="dk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98525" y="4794275"/>
            <a:ext cx="51633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100">
                <a:solidFill>
                  <a:schemeClr val="lt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Mikko Laukkanen ·  040 912 6951 · mikko.laukkanen@franchisenews.fi </a:t>
            </a:r>
            <a:endParaRPr sz="1100">
              <a:solidFill>
                <a:schemeClr val="lt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3676" y="4750975"/>
            <a:ext cx="379802" cy="379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4">
            <a:alphaModFix/>
          </a:blip>
          <a:srcRect b="0" l="5051" r="0" t="0"/>
          <a:stretch/>
        </p:blipFill>
        <p:spPr>
          <a:xfrm>
            <a:off x="5439100" y="0"/>
            <a:ext cx="372107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/>
          <p:nvPr/>
        </p:nvSpPr>
        <p:spPr>
          <a:xfrm>
            <a:off x="5261825" y="3272375"/>
            <a:ext cx="3898500" cy="1049400"/>
          </a:xfrm>
          <a:prstGeom prst="rect">
            <a:avLst/>
          </a:prstGeom>
          <a:solidFill>
            <a:srgbClr val="282A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6008225" y="3351125"/>
            <a:ext cx="3077100" cy="8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OPAS tavoittaa yrittäjät, kun he kaipaavat neuvoja tai kumppania</a:t>
            </a:r>
            <a:endParaRPr sz="1212">
              <a:solidFill>
                <a:schemeClr val="lt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3813025" y="3939275"/>
            <a:ext cx="1945500" cy="855000"/>
          </a:xfrm>
          <a:prstGeom prst="rect">
            <a:avLst/>
          </a:prstGeom>
          <a:solidFill>
            <a:srgbClr val="BDA9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NYT A4-KOOSSA!</a:t>
            </a:r>
            <a:endParaRPr b="1" sz="512">
              <a:solidFill>
                <a:schemeClr val="lt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>
            <a:off x="5480750" y="0"/>
            <a:ext cx="3662700" cy="4852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 rotWithShape="1">
          <a:blip r:embed="rId3">
            <a:alphaModFix amt="81000"/>
          </a:blip>
          <a:srcRect b="1195" l="2200" r="-432" t="0"/>
          <a:stretch/>
        </p:blipFill>
        <p:spPr>
          <a:xfrm>
            <a:off x="5480850" y="12850"/>
            <a:ext cx="3662676" cy="482650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/>
          <p:nvPr/>
        </p:nvSpPr>
        <p:spPr>
          <a:xfrm>
            <a:off x="50" y="4732375"/>
            <a:ext cx="9144000" cy="417000"/>
          </a:xfrm>
          <a:prstGeom prst="rect">
            <a:avLst/>
          </a:prstGeom>
          <a:solidFill>
            <a:srgbClr val="282A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5"/>
          <p:cNvSpPr txBox="1"/>
          <p:nvPr>
            <p:ph type="title"/>
          </p:nvPr>
        </p:nvSpPr>
        <p:spPr>
          <a:xfrm>
            <a:off x="317775" y="176775"/>
            <a:ext cx="4944000" cy="10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i" sz="3120">
                <a:latin typeface="Bebas Neue"/>
                <a:ea typeface="Bebas Neue"/>
                <a:cs typeface="Bebas Neue"/>
                <a:sym typeface="Bebas Neue"/>
              </a:rPr>
              <a:t>Franchisingyrittäjänä suomessa -opas auttaa yrittäjyyden polulle Suomessa  </a:t>
            </a:r>
            <a:endParaRPr sz="3120"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404000" y="1726325"/>
            <a:ext cx="4750800" cy="29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Maahanmuuttotaustaisten osuus Suomen franchisingyrittäjistä kasvaa jatkuvasti. Franchisingyrittäjänä Suomessa -opas kertoo suomalaisen yrittäjyyden ja liiketoimintaympäristön pelisäännöt sekä auttaa ennakoimaan tiedossa olevat, usein toistuvat kipukohdat. </a:t>
            </a:r>
            <a:endParaRPr sz="1212">
              <a:solidFill>
                <a:schemeClr val="dk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Opas tuotetaan suomeksi ja englanniksi kolmessa muodossa: painettu opas, ladattava opas sekä franchisingyrittaja.fi -sivuston Franchisingyrittäjänä Suomessa -osio.</a:t>
            </a:r>
            <a:endParaRPr sz="1212">
              <a:solidFill>
                <a:schemeClr val="dk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  <a:p>
            <a:pPr indent="0" lvl="0" marL="0" rtl="0" algn="l">
              <a:spcBef>
                <a:spcPts val="1200"/>
              </a:spcBef>
              <a:spcAft>
                <a:spcPts val="1000"/>
              </a:spcAft>
              <a:buNone/>
            </a:pPr>
            <a:r>
              <a:rPr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Ladattava opas jaetaan sähköisesti tuhansille ketjuyrittämisestä kiinnostuneille sekä sidosryhmille.</a:t>
            </a:r>
            <a:endParaRPr sz="1212">
              <a:solidFill>
                <a:schemeClr val="dk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1771250" y="4779300"/>
            <a:ext cx="56016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100">
                <a:solidFill>
                  <a:schemeClr val="lt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Mikko Laukkanen ·  040 912 6951 · mikko.laukkanen@franchisenews.fi </a:t>
            </a:r>
            <a:endParaRPr sz="1100">
              <a:solidFill>
                <a:schemeClr val="lt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03676" y="4750975"/>
            <a:ext cx="379802" cy="37980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/>
          <p:nvPr/>
        </p:nvSpPr>
        <p:spPr>
          <a:xfrm>
            <a:off x="5318575" y="1148700"/>
            <a:ext cx="3825600" cy="1049400"/>
          </a:xfrm>
          <a:prstGeom prst="rect">
            <a:avLst/>
          </a:prstGeom>
          <a:solidFill>
            <a:srgbClr val="5613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5"/>
          <p:cNvSpPr txBox="1"/>
          <p:nvPr>
            <p:ph idx="1" type="body"/>
          </p:nvPr>
        </p:nvSpPr>
        <p:spPr>
          <a:xfrm>
            <a:off x="5772600" y="1255450"/>
            <a:ext cx="3322200" cy="8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i"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Yli 15%:lla franchisingyrittäjistä on Maahanmuuttotausta!  </a:t>
            </a:r>
            <a:endParaRPr sz="1212">
              <a:solidFill>
                <a:schemeClr val="lt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/>
          <p:nvPr/>
        </p:nvSpPr>
        <p:spPr>
          <a:xfrm>
            <a:off x="5052100" y="944750"/>
            <a:ext cx="3760200" cy="2123400"/>
          </a:xfrm>
          <a:prstGeom prst="rect">
            <a:avLst/>
          </a:prstGeom>
          <a:solidFill>
            <a:srgbClr val="282A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6"/>
          <p:cNvSpPr/>
          <p:nvPr/>
        </p:nvSpPr>
        <p:spPr>
          <a:xfrm>
            <a:off x="5052100" y="3152450"/>
            <a:ext cx="3760200" cy="1465500"/>
          </a:xfrm>
          <a:prstGeom prst="rect">
            <a:avLst/>
          </a:prstGeom>
          <a:solidFill>
            <a:srgbClr val="5613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/>
          <p:cNvSpPr/>
          <p:nvPr/>
        </p:nvSpPr>
        <p:spPr>
          <a:xfrm>
            <a:off x="50" y="4732375"/>
            <a:ext cx="9144000" cy="417000"/>
          </a:xfrm>
          <a:prstGeom prst="rect">
            <a:avLst/>
          </a:prstGeom>
          <a:solidFill>
            <a:srgbClr val="282A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6"/>
          <p:cNvSpPr txBox="1"/>
          <p:nvPr>
            <p:ph type="title"/>
          </p:nvPr>
        </p:nvSpPr>
        <p:spPr>
          <a:xfrm>
            <a:off x="384725" y="146700"/>
            <a:ext cx="86445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i" sz="3120">
                <a:latin typeface="Bebas Neue"/>
                <a:ea typeface="Bebas Neue"/>
                <a:cs typeface="Bebas Neue"/>
                <a:sym typeface="Bebas Neue"/>
              </a:rPr>
              <a:t>YKSI sisältö, kolme näkyvyyttä </a:t>
            </a:r>
            <a:endParaRPr sz="3120"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95" name="Google Shape;95;p16"/>
          <p:cNvSpPr txBox="1"/>
          <p:nvPr>
            <p:ph idx="1" type="body"/>
          </p:nvPr>
        </p:nvSpPr>
        <p:spPr>
          <a:xfrm>
            <a:off x="492675" y="944750"/>
            <a:ext cx="4325100" cy="362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21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Painettu opas</a:t>
            </a:r>
            <a:endParaRPr sz="2100">
              <a:solidFill>
                <a:schemeClr val="accent2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212">
                <a:solidFill>
                  <a:schemeClr val="accent2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Painettua opasta jaetaan mm. </a:t>
            </a:r>
            <a:endParaRPr sz="1212">
              <a:solidFill>
                <a:schemeClr val="accent2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  <a:p>
            <a:pPr indent="-305593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213"/>
              <a:buFont typeface="Libre Caslon Text"/>
              <a:buChar char="●"/>
            </a:pPr>
            <a:r>
              <a:rPr lang="fi" sz="1212">
                <a:solidFill>
                  <a:schemeClr val="accent2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ketjujen kautta</a:t>
            </a:r>
            <a:endParaRPr sz="1212">
              <a:solidFill>
                <a:schemeClr val="accent2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  <a:p>
            <a:pPr indent="-305593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13"/>
              <a:buFont typeface="Libre Caslon Text"/>
              <a:buChar char="●"/>
            </a:pPr>
            <a:r>
              <a:rPr lang="fi" sz="1212">
                <a:solidFill>
                  <a:schemeClr val="accent2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yritysneuvontapisteiden kautta </a:t>
            </a:r>
            <a:r>
              <a:rPr lang="fi" sz="1112">
                <a:solidFill>
                  <a:schemeClr val="accent2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(työllisyyspalvelut, ELY- keskukset, kunnalliset yritysneuvojat jne.)</a:t>
            </a:r>
            <a:endParaRPr sz="1112">
              <a:solidFill>
                <a:schemeClr val="accent2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  <a:p>
            <a:pPr indent="-305593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13"/>
              <a:buFont typeface="Libre Caslon Text"/>
              <a:buChar char="●"/>
            </a:pPr>
            <a:r>
              <a:rPr lang="fi" sz="1212">
                <a:solidFill>
                  <a:schemeClr val="accent2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sidosryhmien kautta </a:t>
            </a:r>
            <a:r>
              <a:rPr lang="fi" sz="1112">
                <a:solidFill>
                  <a:schemeClr val="accent2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(pankit ja muut rahoitusorganisaatiot, vakuutusyhtiöt, tilitoimistot)</a:t>
            </a:r>
            <a:endParaRPr sz="1112">
              <a:solidFill>
                <a:schemeClr val="accent2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  <a:p>
            <a:pPr indent="-305593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13"/>
              <a:buFont typeface="Libre Caslon Text"/>
              <a:buChar char="●"/>
            </a:pPr>
            <a:r>
              <a:rPr lang="fi" sz="1212">
                <a:solidFill>
                  <a:schemeClr val="accent2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Suomen Franchising-Yhdistyksen, FranCon Franchise Consultingin, Ketju.fi:n ja Franchise Business Collegen kautta </a:t>
            </a:r>
            <a:endParaRPr sz="1212">
              <a:solidFill>
                <a:schemeClr val="accent2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  <a:p>
            <a:pPr indent="-305593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1213"/>
              <a:buFont typeface="Libre Caslon Text"/>
              <a:buChar char="●"/>
            </a:pPr>
            <a:r>
              <a:rPr lang="fi" sz="1212">
                <a:solidFill>
                  <a:schemeClr val="accent2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yrittäjyysinfoissa, koulutustilaisuuksissa, messuilla ja muissa tilaisuuksissa.</a:t>
            </a:r>
            <a:endParaRPr sz="1212">
              <a:solidFill>
                <a:schemeClr val="accent2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1771250" y="4779300"/>
            <a:ext cx="56016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100">
                <a:solidFill>
                  <a:schemeClr val="lt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Mikko Laukkanen ·  040 912 6951 · mikko.laukkanen@franchisenews.fi </a:t>
            </a:r>
            <a:endParaRPr sz="1100">
              <a:solidFill>
                <a:schemeClr val="lt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3676" y="4750975"/>
            <a:ext cx="379802" cy="37980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5139100" y="998325"/>
            <a:ext cx="3586200" cy="20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21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LADATTAVA OPAS</a:t>
            </a:r>
            <a:endParaRPr sz="21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212">
                <a:solidFill>
                  <a:schemeClr val="lt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Pdf-muotoinen opas toimitetaan sähköpostilla yli 4000 ketjuyrittämisestä kiinnostuneelle sekä sadoille sidosryhmiin kuuluville. </a:t>
            </a:r>
            <a:endParaRPr sz="1212">
              <a:solidFill>
                <a:schemeClr val="lt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1212">
                <a:solidFill>
                  <a:schemeClr val="lt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Oppaan voi ladata sivustoilta</a:t>
            </a:r>
            <a:endParaRPr sz="1212">
              <a:solidFill>
                <a:schemeClr val="lt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  <a:p>
            <a:pPr indent="-305593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13"/>
              <a:buFont typeface="Libre Caslon Text"/>
              <a:buChar char="●"/>
            </a:pPr>
            <a:r>
              <a:rPr lang="fi" sz="1212">
                <a:solidFill>
                  <a:schemeClr val="lt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www.franchisenews.fi</a:t>
            </a:r>
            <a:endParaRPr sz="1212">
              <a:solidFill>
                <a:schemeClr val="lt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  <a:p>
            <a:pPr indent="-305593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13"/>
              <a:buFont typeface="Libre Caslon Text"/>
              <a:buChar char="●"/>
            </a:pPr>
            <a:r>
              <a:rPr lang="fi" sz="1212">
                <a:solidFill>
                  <a:schemeClr val="lt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franchisingyrittaja.fi</a:t>
            </a:r>
            <a:endParaRPr sz="1212">
              <a:solidFill>
                <a:schemeClr val="lt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5139100" y="3219950"/>
            <a:ext cx="3586200" cy="12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1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Verkkosivusto</a:t>
            </a:r>
            <a:endParaRPr sz="1312">
              <a:solidFill>
                <a:schemeClr val="lt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i" sz="1212">
                <a:solidFill>
                  <a:schemeClr val="lt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Oppaan sisällöt ovat helposti käytettävässä verkkosivumuodossa sivustolla franchisingyrittaja.fi. </a:t>
            </a:r>
            <a:endParaRPr sz="1212">
              <a:solidFill>
                <a:schemeClr val="lt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/>
          <p:nvPr/>
        </p:nvSpPr>
        <p:spPr>
          <a:xfrm>
            <a:off x="501100" y="1057600"/>
            <a:ext cx="3036300" cy="3388800"/>
          </a:xfrm>
          <a:prstGeom prst="rect">
            <a:avLst/>
          </a:prstGeom>
          <a:solidFill>
            <a:srgbClr val="DED8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7"/>
          <p:cNvSpPr/>
          <p:nvPr/>
        </p:nvSpPr>
        <p:spPr>
          <a:xfrm>
            <a:off x="50" y="4732375"/>
            <a:ext cx="9144000" cy="417000"/>
          </a:xfrm>
          <a:prstGeom prst="rect">
            <a:avLst/>
          </a:prstGeom>
          <a:solidFill>
            <a:srgbClr val="282A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 txBox="1"/>
          <p:nvPr>
            <p:ph type="title"/>
          </p:nvPr>
        </p:nvSpPr>
        <p:spPr>
          <a:xfrm>
            <a:off x="384725" y="146725"/>
            <a:ext cx="86445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i" sz="3120">
                <a:latin typeface="Bebas Neue"/>
                <a:ea typeface="Bebas Neue"/>
                <a:cs typeface="Bebas Neue"/>
                <a:sym typeface="Bebas Neue"/>
              </a:rPr>
              <a:t>asiantuntijasisällöllä LUOTETTAVUUTTA</a:t>
            </a:r>
            <a:endParaRPr sz="3120"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07" name="Google Shape;107;p17"/>
          <p:cNvSpPr txBox="1"/>
          <p:nvPr>
            <p:ph idx="1" type="body"/>
          </p:nvPr>
        </p:nvSpPr>
        <p:spPr>
          <a:xfrm>
            <a:off x="606450" y="1169625"/>
            <a:ext cx="2829900" cy="30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Artikkeli </a:t>
            </a:r>
            <a:endParaRPr sz="25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Millaisella tekstisisällöllä yrityksenne tai organisaationne haluaa näkyä oppaassa? Kumppanuusartikkelilla, muistilistalla, vinkki viitosella tai asiakaskertomuksella? </a:t>
            </a:r>
            <a:endParaRPr sz="1200">
              <a:solidFill>
                <a:schemeClr val="dk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Kirjoittakaa ja taittakaa mieleisenne sisältö joko puolen sivun, sivun tai aukeaman kokoiselle mainospaikalle. </a:t>
            </a:r>
            <a:endParaRPr sz="1200">
              <a:solidFill>
                <a:schemeClr val="dk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1771250" y="4779300"/>
            <a:ext cx="56016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100">
                <a:solidFill>
                  <a:schemeClr val="lt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Mikko Laukkanen ·  040 912 6951 · mikko.laukkanen@franchisenews.fi </a:t>
            </a:r>
            <a:endParaRPr sz="1100">
              <a:solidFill>
                <a:schemeClr val="lt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pic>
        <p:nvPicPr>
          <p:cNvPr id="109" name="Google Shape;10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3676" y="4750975"/>
            <a:ext cx="379802" cy="379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 rotWithShape="1">
          <a:blip r:embed="rId4">
            <a:alphaModFix/>
          </a:blip>
          <a:srcRect b="18077" l="0" r="58849" t="5708"/>
          <a:stretch/>
        </p:blipFill>
        <p:spPr>
          <a:xfrm>
            <a:off x="3829650" y="1579700"/>
            <a:ext cx="3269351" cy="31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 rotWithShape="1">
          <a:blip r:embed="rId4">
            <a:alphaModFix/>
          </a:blip>
          <a:srcRect b="7781" l="74614" r="0" t="6425"/>
          <a:stretch/>
        </p:blipFill>
        <p:spPr>
          <a:xfrm>
            <a:off x="7099000" y="1579700"/>
            <a:ext cx="2045050" cy="315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/>
          <p:nvPr/>
        </p:nvSpPr>
        <p:spPr>
          <a:xfrm>
            <a:off x="50" y="4732375"/>
            <a:ext cx="9144000" cy="417000"/>
          </a:xfrm>
          <a:prstGeom prst="rect">
            <a:avLst/>
          </a:prstGeom>
          <a:solidFill>
            <a:srgbClr val="282A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 txBox="1"/>
          <p:nvPr>
            <p:ph type="title"/>
          </p:nvPr>
        </p:nvSpPr>
        <p:spPr>
          <a:xfrm>
            <a:off x="384725" y="146725"/>
            <a:ext cx="86445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i" sz="3120">
                <a:latin typeface="Bebas Neue"/>
                <a:ea typeface="Bebas Neue"/>
                <a:cs typeface="Bebas Neue"/>
                <a:sym typeface="Bebas Neue"/>
              </a:rPr>
              <a:t>mainosta oppaassa</a:t>
            </a:r>
            <a:endParaRPr sz="3120"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93700" y="4793125"/>
            <a:ext cx="52911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100">
                <a:solidFill>
                  <a:schemeClr val="lt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Mikko Laukkanen ·  040 912 6951 · mikko.laukkanen@franchisenews.fi </a:t>
            </a:r>
            <a:endParaRPr sz="1100">
              <a:solidFill>
                <a:schemeClr val="lt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3676" y="4750975"/>
            <a:ext cx="379802" cy="37980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452325" y="926325"/>
            <a:ext cx="4859700" cy="12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i" sz="1200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Värikäs mainos on upea katseenvangitsija. Tulette huomatuksi puolen sivun, sivun tai aukeaman kokoisella mainoksella. </a:t>
            </a:r>
            <a:endParaRPr sz="1200">
              <a:solidFill>
                <a:schemeClr val="dk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pic>
        <p:nvPicPr>
          <p:cNvPr id="121" name="Google Shape;121;p18"/>
          <p:cNvPicPr preferRelativeResize="0"/>
          <p:nvPr/>
        </p:nvPicPr>
        <p:blipFill rotWithShape="1">
          <a:blip r:embed="rId4">
            <a:alphaModFix/>
          </a:blip>
          <a:srcRect b="0" l="0" r="0" t="50619"/>
          <a:stretch/>
        </p:blipFill>
        <p:spPr>
          <a:xfrm>
            <a:off x="452325" y="2167600"/>
            <a:ext cx="3591400" cy="254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 rotWithShape="1">
          <a:blip r:embed="rId5">
            <a:alphaModFix/>
          </a:blip>
          <a:srcRect b="1175" l="0" r="0" t="1709"/>
          <a:stretch/>
        </p:blipFill>
        <p:spPr>
          <a:xfrm>
            <a:off x="5967750" y="0"/>
            <a:ext cx="3176250" cy="4732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type="title"/>
          </p:nvPr>
        </p:nvSpPr>
        <p:spPr>
          <a:xfrm>
            <a:off x="384725" y="185725"/>
            <a:ext cx="38619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i" sz="3100">
                <a:latin typeface="Bebas Neue"/>
                <a:ea typeface="Bebas Neue"/>
                <a:cs typeface="Bebas Neue"/>
                <a:sym typeface="Bebas Neue"/>
              </a:rPr>
              <a:t>Mainoshinnat oppaissa</a:t>
            </a:r>
            <a:endParaRPr sz="3100"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50" y="4732375"/>
            <a:ext cx="9144000" cy="417000"/>
          </a:xfrm>
          <a:prstGeom prst="rect">
            <a:avLst/>
          </a:prstGeom>
          <a:solidFill>
            <a:srgbClr val="282A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3676" y="4750975"/>
            <a:ext cx="379802" cy="37980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 txBox="1"/>
          <p:nvPr/>
        </p:nvSpPr>
        <p:spPr>
          <a:xfrm>
            <a:off x="1771250" y="4779300"/>
            <a:ext cx="56016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100">
                <a:solidFill>
                  <a:schemeClr val="lt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Mikko Laukkanen ·  040 912 6951 · mikko.laukkanen@franchisenews.fi </a:t>
            </a:r>
            <a:endParaRPr sz="1100">
              <a:solidFill>
                <a:schemeClr val="lt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3980825" y="2834227"/>
            <a:ext cx="19950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212">
                <a:solidFill>
                  <a:schemeClr val="lt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Franchise News Day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2" name="Google Shape;132;p19"/>
          <p:cNvSpPr/>
          <p:nvPr/>
        </p:nvSpPr>
        <p:spPr>
          <a:xfrm>
            <a:off x="424150" y="1576655"/>
            <a:ext cx="3612000" cy="434700"/>
          </a:xfrm>
          <a:prstGeom prst="rect">
            <a:avLst/>
          </a:prstGeom>
          <a:solidFill>
            <a:srgbClr val="DED8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Aukeaman kokoinen artikkeli- tai mainospaikka</a:t>
            </a:r>
            <a:endParaRPr sz="1212">
              <a:solidFill>
                <a:schemeClr val="dk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133" name="Google Shape;133;p19"/>
          <p:cNvSpPr/>
          <p:nvPr/>
        </p:nvSpPr>
        <p:spPr>
          <a:xfrm>
            <a:off x="424150" y="2547363"/>
            <a:ext cx="3612000" cy="434700"/>
          </a:xfrm>
          <a:prstGeom prst="rect">
            <a:avLst/>
          </a:prstGeom>
          <a:solidFill>
            <a:srgbClr val="DED8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Yhden sivun artikkelipaikka ja yhden sivun mainospaikka (1+1 sivua)</a:t>
            </a:r>
            <a:endParaRPr sz="1212">
              <a:solidFill>
                <a:schemeClr val="dk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134" name="Google Shape;134;p19"/>
          <p:cNvSpPr/>
          <p:nvPr/>
        </p:nvSpPr>
        <p:spPr>
          <a:xfrm>
            <a:off x="424150" y="3025771"/>
            <a:ext cx="3612000" cy="434700"/>
          </a:xfrm>
          <a:prstGeom prst="rect">
            <a:avLst/>
          </a:prstGeom>
          <a:solidFill>
            <a:srgbClr val="DED8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Puolen sivun mainospaikka, vaaka tai pysty</a:t>
            </a:r>
            <a:endParaRPr sz="1212">
              <a:solidFill>
                <a:schemeClr val="dk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135" name="Google Shape;135;p19"/>
          <p:cNvSpPr/>
          <p:nvPr/>
        </p:nvSpPr>
        <p:spPr>
          <a:xfrm>
            <a:off x="4110177" y="2547359"/>
            <a:ext cx="2000100" cy="434700"/>
          </a:xfrm>
          <a:prstGeom prst="rect">
            <a:avLst/>
          </a:prstGeom>
          <a:solidFill>
            <a:srgbClr val="DED8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3100</a:t>
            </a:r>
            <a:r>
              <a:rPr b="1"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 €    </a:t>
            </a:r>
            <a:endParaRPr b="1" sz="1212">
              <a:solidFill>
                <a:schemeClr val="dk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424150" y="896975"/>
            <a:ext cx="3612000" cy="636000"/>
          </a:xfrm>
          <a:prstGeom prst="rect">
            <a:avLst/>
          </a:prstGeom>
          <a:solidFill>
            <a:srgbClr val="5613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212">
                <a:solidFill>
                  <a:schemeClr val="lt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Mainoskoko</a:t>
            </a:r>
            <a:endParaRPr b="1" sz="1212">
              <a:solidFill>
                <a:schemeClr val="lt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137" name="Google Shape;137;p19"/>
          <p:cNvSpPr/>
          <p:nvPr/>
        </p:nvSpPr>
        <p:spPr>
          <a:xfrm>
            <a:off x="4110175" y="896983"/>
            <a:ext cx="2000100" cy="636000"/>
          </a:xfrm>
          <a:prstGeom prst="rect">
            <a:avLst/>
          </a:prstGeom>
          <a:solidFill>
            <a:srgbClr val="5613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212">
                <a:solidFill>
                  <a:schemeClr val="lt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Hinta €</a:t>
            </a:r>
            <a:endParaRPr b="1" sz="1212">
              <a:solidFill>
                <a:schemeClr val="lt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138" name="Google Shape;138;p19"/>
          <p:cNvSpPr/>
          <p:nvPr/>
        </p:nvSpPr>
        <p:spPr>
          <a:xfrm>
            <a:off x="4110177" y="3025164"/>
            <a:ext cx="2000100" cy="434700"/>
          </a:xfrm>
          <a:prstGeom prst="rect">
            <a:avLst/>
          </a:prstGeom>
          <a:solidFill>
            <a:srgbClr val="DED8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1050 €     </a:t>
            </a:r>
            <a:endParaRPr b="1" sz="1212">
              <a:solidFill>
                <a:schemeClr val="dk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139" name="Google Shape;139;p19"/>
          <p:cNvSpPr/>
          <p:nvPr/>
        </p:nvSpPr>
        <p:spPr>
          <a:xfrm>
            <a:off x="424150" y="2068955"/>
            <a:ext cx="3612000" cy="434700"/>
          </a:xfrm>
          <a:prstGeom prst="rect">
            <a:avLst/>
          </a:prstGeom>
          <a:solidFill>
            <a:srgbClr val="DED8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Koko sivun artikkeli- tai mainospaikka</a:t>
            </a:r>
            <a:endParaRPr sz="1212">
              <a:solidFill>
                <a:schemeClr val="dk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140" name="Google Shape;140;p19"/>
          <p:cNvSpPr/>
          <p:nvPr/>
        </p:nvSpPr>
        <p:spPr>
          <a:xfrm>
            <a:off x="4110177" y="1576659"/>
            <a:ext cx="2000100" cy="434700"/>
          </a:xfrm>
          <a:prstGeom prst="rect">
            <a:avLst/>
          </a:prstGeom>
          <a:solidFill>
            <a:srgbClr val="DED8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310</a:t>
            </a:r>
            <a:r>
              <a:rPr b="1"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0 €    </a:t>
            </a:r>
            <a:endParaRPr b="1" sz="1212">
              <a:solidFill>
                <a:schemeClr val="dk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141" name="Google Shape;141;p19"/>
          <p:cNvSpPr/>
          <p:nvPr/>
        </p:nvSpPr>
        <p:spPr>
          <a:xfrm>
            <a:off x="4110177" y="2062008"/>
            <a:ext cx="2000100" cy="434700"/>
          </a:xfrm>
          <a:prstGeom prst="rect">
            <a:avLst/>
          </a:prstGeom>
          <a:solidFill>
            <a:srgbClr val="DED8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210</a:t>
            </a:r>
            <a:r>
              <a:rPr b="1"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0 €</a:t>
            </a:r>
            <a:endParaRPr b="1" sz="1212">
              <a:solidFill>
                <a:schemeClr val="dk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142" name="Google Shape;142;p19"/>
          <p:cNvSpPr/>
          <p:nvPr/>
        </p:nvSpPr>
        <p:spPr>
          <a:xfrm>
            <a:off x="6648375" y="2055025"/>
            <a:ext cx="2515200" cy="1630200"/>
          </a:xfrm>
          <a:prstGeom prst="rect">
            <a:avLst/>
          </a:prstGeom>
          <a:solidFill>
            <a:srgbClr val="DED8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9"/>
          <p:cNvSpPr txBox="1"/>
          <p:nvPr>
            <p:ph idx="1" type="body"/>
          </p:nvPr>
        </p:nvSpPr>
        <p:spPr>
          <a:xfrm>
            <a:off x="6828050" y="2178450"/>
            <a:ext cx="2335500" cy="78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fi" sz="10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HUOM! Hinta sisältää mainoksen ja onnistujatarinan näkyvyyden myös franchisingyrittaja.fi -sivustolla koko vuoden ajan!</a:t>
            </a:r>
            <a:endParaRPr b="1" sz="1012">
              <a:solidFill>
                <a:schemeClr val="dk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144" name="Google Shape;144;p19"/>
          <p:cNvSpPr/>
          <p:nvPr/>
        </p:nvSpPr>
        <p:spPr>
          <a:xfrm>
            <a:off x="5702025" y="331725"/>
            <a:ext cx="1945500" cy="855000"/>
          </a:xfrm>
          <a:prstGeom prst="rect">
            <a:avLst/>
          </a:prstGeom>
          <a:solidFill>
            <a:srgbClr val="BDA9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NYT A4-KOOSSA!</a:t>
            </a:r>
            <a:endParaRPr b="1" sz="512">
              <a:solidFill>
                <a:schemeClr val="lt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/>
          <p:nvPr/>
        </p:nvSpPr>
        <p:spPr>
          <a:xfrm>
            <a:off x="5446725" y="597450"/>
            <a:ext cx="3697200" cy="2036700"/>
          </a:xfrm>
          <a:prstGeom prst="rect">
            <a:avLst/>
          </a:prstGeom>
          <a:solidFill>
            <a:srgbClr val="5613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0"/>
          <p:cNvSpPr txBox="1"/>
          <p:nvPr>
            <p:ph idx="1" type="body"/>
          </p:nvPr>
        </p:nvSpPr>
        <p:spPr>
          <a:xfrm>
            <a:off x="373400" y="870400"/>
            <a:ext cx="5014500" cy="38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i" sz="211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Aineiston tulee olla painovalmiissa muodossa </a:t>
            </a:r>
            <a:endParaRPr sz="2112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Tiedostomuoto: Korkealaatuinen pdf, jossa 300dpi resoluutio kuvissa. Toimittakaa painovalmis oppaan aineisto osoitteeseen </a:t>
            </a:r>
            <a:r>
              <a:rPr b="1" lang="fi" sz="1212" u="sng">
                <a:solidFill>
                  <a:srgbClr val="561345"/>
                </a:solidFill>
                <a:latin typeface="Libre Caslon Text"/>
                <a:ea typeface="Libre Caslon Text"/>
                <a:cs typeface="Libre Caslon Text"/>
                <a:sym typeface="Libre Caslon Tex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news@franchisenews.fi</a:t>
            </a:r>
            <a:r>
              <a:rPr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. 30.9. mennessä.</a:t>
            </a:r>
            <a:endParaRPr sz="1212">
              <a:solidFill>
                <a:schemeClr val="dk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201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Taitto- ja kirjoitusapu</a:t>
            </a:r>
            <a:endParaRPr sz="1212">
              <a:solidFill>
                <a:schemeClr val="dk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Tarvittaessa voimme taittaa mainoksen puolestanne. Toimittakaa silloin käytettävät kuvat JPEG- tai PNG-muodossa. </a:t>
            </a:r>
            <a:endParaRPr sz="1212">
              <a:solidFill>
                <a:schemeClr val="dk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Mainoksen taitto </a:t>
            </a:r>
            <a:r>
              <a:rPr b="1"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290 €.</a:t>
            </a:r>
            <a:endParaRPr sz="1212">
              <a:solidFill>
                <a:schemeClr val="dk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Voimme myös kirjoittaa puolestanne artikkelin tai vaikkapa kumppanuuskertomuksen.</a:t>
            </a:r>
            <a:endParaRPr sz="1212">
              <a:solidFill>
                <a:schemeClr val="dk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Kirjoitustyön hinta tekstin laajuudesta riippuen </a:t>
            </a:r>
            <a:r>
              <a:rPr b="1"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600-1000 €.</a:t>
            </a:r>
            <a:endParaRPr b="1" sz="1212">
              <a:solidFill>
                <a:schemeClr val="dk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151" name="Google Shape;151;p20"/>
          <p:cNvSpPr txBox="1"/>
          <p:nvPr>
            <p:ph type="title"/>
          </p:nvPr>
        </p:nvSpPr>
        <p:spPr>
          <a:xfrm>
            <a:off x="373400" y="209400"/>
            <a:ext cx="628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i" sz="3100">
                <a:latin typeface="Bebas Neue"/>
                <a:ea typeface="Bebas Neue"/>
                <a:cs typeface="Bebas Neue"/>
                <a:sym typeface="Bebas Neue"/>
              </a:rPr>
              <a:t>Oppaiden Aineiston toimittaminen</a:t>
            </a:r>
            <a:endParaRPr sz="3100"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50" y="4732375"/>
            <a:ext cx="9144000" cy="417000"/>
          </a:xfrm>
          <a:prstGeom prst="rect">
            <a:avLst/>
          </a:prstGeom>
          <a:solidFill>
            <a:srgbClr val="282A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03676" y="4750975"/>
            <a:ext cx="379802" cy="37980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0"/>
          <p:cNvSpPr txBox="1"/>
          <p:nvPr/>
        </p:nvSpPr>
        <p:spPr>
          <a:xfrm>
            <a:off x="1771250" y="4779300"/>
            <a:ext cx="56016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100">
                <a:solidFill>
                  <a:schemeClr val="lt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Mikko Laukkanen ·  040 912 6951 · mikko.laukkanen@franchisenews.fi </a:t>
            </a:r>
            <a:endParaRPr sz="1100">
              <a:solidFill>
                <a:schemeClr val="lt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155" name="Google Shape;155;p20"/>
          <p:cNvSpPr txBox="1"/>
          <p:nvPr>
            <p:ph idx="1" type="body"/>
          </p:nvPr>
        </p:nvSpPr>
        <p:spPr>
          <a:xfrm>
            <a:off x="5538000" y="697825"/>
            <a:ext cx="3606000" cy="18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i" sz="2012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Mainoskoot</a:t>
            </a:r>
            <a:endParaRPr sz="2012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fi" sz="1212">
                <a:solidFill>
                  <a:schemeClr val="lt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Aukeaman kokoinen mainos 	420 x 297 mm</a:t>
            </a:r>
            <a:endParaRPr sz="1212">
              <a:solidFill>
                <a:schemeClr val="lt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fi" sz="1212">
                <a:solidFill>
                  <a:schemeClr val="lt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Koko sivun mainos		210 x 297 mm</a:t>
            </a:r>
            <a:endParaRPr sz="1212">
              <a:solidFill>
                <a:schemeClr val="lt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fi" sz="1212">
                <a:solidFill>
                  <a:schemeClr val="lt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Puolen sivun mainos pysty	105 x 297 mm</a:t>
            </a:r>
            <a:endParaRPr sz="1212">
              <a:solidFill>
                <a:schemeClr val="lt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fi" sz="1212">
                <a:solidFill>
                  <a:schemeClr val="lt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Puolen sivun mainos vaaka	210 x 148 mm</a:t>
            </a:r>
            <a:endParaRPr sz="1212">
              <a:solidFill>
                <a:schemeClr val="lt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156" name="Google Shape;156;p20"/>
          <p:cNvSpPr/>
          <p:nvPr/>
        </p:nvSpPr>
        <p:spPr>
          <a:xfrm>
            <a:off x="5446700" y="2776050"/>
            <a:ext cx="3697200" cy="1089300"/>
          </a:xfrm>
          <a:prstGeom prst="rect">
            <a:avLst/>
          </a:prstGeom>
          <a:solidFill>
            <a:srgbClr val="DED8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0"/>
          <p:cNvSpPr txBox="1"/>
          <p:nvPr/>
        </p:nvSpPr>
        <p:spPr>
          <a:xfrm>
            <a:off x="5538000" y="2858400"/>
            <a:ext cx="3606000" cy="9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i" sz="1912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Lisätiedot </a:t>
            </a:r>
            <a:r>
              <a:rPr lang="fi" sz="1912">
                <a:latin typeface="Bebas Neue"/>
                <a:ea typeface="Bebas Neue"/>
                <a:cs typeface="Bebas Neue"/>
                <a:sym typeface="Bebas Neue"/>
              </a:rPr>
              <a:t>aineiston toimittamisesta</a:t>
            </a:r>
            <a:br>
              <a:rPr lang="fi" sz="1312">
                <a:solidFill>
                  <a:srgbClr val="000000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</a:br>
            <a:r>
              <a:rPr lang="fi" sz="1212">
                <a:latin typeface="Libre Caslon Text"/>
                <a:ea typeface="Libre Caslon Text"/>
                <a:cs typeface="Libre Caslon Text"/>
                <a:sym typeface="Libre Caslon Text"/>
              </a:rPr>
              <a:t>Ida Laukkanen</a:t>
            </a:r>
            <a:r>
              <a:rPr lang="fi" sz="1212">
                <a:solidFill>
                  <a:srgbClr val="000000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, tuottaja</a:t>
            </a:r>
            <a:br>
              <a:rPr lang="fi" sz="1212">
                <a:solidFill>
                  <a:srgbClr val="000000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</a:br>
            <a:r>
              <a:rPr lang="fi" sz="1212">
                <a:solidFill>
                  <a:srgbClr val="000000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news@franchisenews.fi </a:t>
            </a:r>
            <a:endParaRPr b="1" sz="1112">
              <a:solidFill>
                <a:srgbClr val="000000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158" name="Google Shape;158;p20"/>
          <p:cNvSpPr/>
          <p:nvPr/>
        </p:nvSpPr>
        <p:spPr>
          <a:xfrm>
            <a:off x="7198550" y="118350"/>
            <a:ext cx="1945500" cy="855000"/>
          </a:xfrm>
          <a:prstGeom prst="rect">
            <a:avLst/>
          </a:prstGeom>
          <a:solidFill>
            <a:srgbClr val="BDA9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NYT A4-KOOSSA!</a:t>
            </a:r>
            <a:endParaRPr b="1" sz="512">
              <a:solidFill>
                <a:schemeClr val="lt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/>
          <p:nvPr/>
        </p:nvSpPr>
        <p:spPr>
          <a:xfrm>
            <a:off x="125" y="0"/>
            <a:ext cx="9144000" cy="5033100"/>
          </a:xfrm>
          <a:prstGeom prst="rect">
            <a:avLst/>
          </a:prstGeom>
          <a:solidFill>
            <a:srgbClr val="000000">
              <a:alpha val="440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1"/>
          <p:cNvSpPr/>
          <p:nvPr/>
        </p:nvSpPr>
        <p:spPr>
          <a:xfrm>
            <a:off x="150" y="4673825"/>
            <a:ext cx="9144000" cy="475500"/>
          </a:xfrm>
          <a:prstGeom prst="rect">
            <a:avLst/>
          </a:prstGeom>
          <a:solidFill>
            <a:srgbClr val="5613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1"/>
          <p:cNvSpPr txBox="1"/>
          <p:nvPr/>
        </p:nvSpPr>
        <p:spPr>
          <a:xfrm>
            <a:off x="137750" y="4673825"/>
            <a:ext cx="88485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200">
                <a:solidFill>
                  <a:schemeClr val="lt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Mikko Laukkanen </a:t>
            </a:r>
            <a:r>
              <a:rPr lang="fi" sz="1600">
                <a:solidFill>
                  <a:schemeClr val="lt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·</a:t>
            </a:r>
            <a:r>
              <a:rPr lang="fi" sz="1200">
                <a:solidFill>
                  <a:schemeClr val="lt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  040 912 6951 </a:t>
            </a:r>
            <a:r>
              <a:rPr lang="fi" sz="1600">
                <a:solidFill>
                  <a:schemeClr val="lt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·</a:t>
            </a:r>
            <a:r>
              <a:rPr lang="fi" sz="1200">
                <a:solidFill>
                  <a:schemeClr val="lt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 mikko.laukkanen@franchisenews.fi </a:t>
            </a:r>
            <a:endParaRPr sz="1200">
              <a:solidFill>
                <a:schemeClr val="lt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166" name="Google Shape;166;p21"/>
          <p:cNvSpPr txBox="1"/>
          <p:nvPr/>
        </p:nvSpPr>
        <p:spPr>
          <a:xfrm>
            <a:off x="2522325" y="2414789"/>
            <a:ext cx="4099800" cy="7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4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Franchise News</a:t>
            </a:r>
            <a:endParaRPr sz="44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67" name="Google Shape;16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5017" y="1327950"/>
            <a:ext cx="1194281" cy="119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